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7" r:id="rId7"/>
    <p:sldId id="265" r:id="rId8"/>
    <p:sldId id="268" r:id="rId9"/>
    <p:sldId id="266" r:id="rId10"/>
    <p:sldId id="269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F2DC-3527-4CE0-9812-906ADDA578EB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D08B-7F90-422F-9C63-BBF9C08D6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Legure</a:t>
            </a:r>
            <a:r>
              <a:rPr lang="en-US" b="1" dirty="0" smtClean="0"/>
              <a:t> </a:t>
            </a:r>
            <a:r>
              <a:rPr lang="en-US" b="1" dirty="0" err="1" smtClean="0"/>
              <a:t>aluminijuma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Osobine: najviše mehaničke osobine od svih leg. Al, neke se vrlo teško zavaruju (moguće zavarivanje, ali je čvrstoća šava mala zbog razaranja taloga), spajaju se zakovicama ili vijcima</a:t>
            </a:r>
            <a:r>
              <a:rPr lang="en-US" dirty="0" smtClean="0"/>
              <a:t>, </a:t>
            </a:r>
            <a:r>
              <a:rPr lang="en-US" dirty="0" err="1" smtClean="0"/>
              <a:t>gustina</a:t>
            </a:r>
            <a:r>
              <a:rPr lang="en-US" dirty="0" smtClean="0"/>
              <a:t>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sr-Latn-CS" dirty="0" smtClean="0"/>
              <a:t>legur</a:t>
            </a:r>
            <a:r>
              <a:rPr lang="en-US" dirty="0" smtClean="0"/>
              <a:t>a</a:t>
            </a:r>
            <a:r>
              <a:rPr lang="sr-Latn-CS" dirty="0" smtClean="0"/>
              <a:t> aluminijuma sa bakrom</a:t>
            </a:r>
            <a:r>
              <a:rPr lang="en-US" dirty="0" smtClean="0"/>
              <a:t> (2,6-2,8</a:t>
            </a:r>
            <a:r>
              <a:rPr lang="sr-Latn-CS" dirty="0" smtClean="0"/>
              <a:t> g/cm</a:t>
            </a:r>
            <a:r>
              <a:rPr lang="sr-Latn-CS" baseline="30000" dirty="0" smtClean="0"/>
              <a:t>3</a:t>
            </a:r>
            <a:r>
              <a:rPr lang="en-US" dirty="0" smtClean="0"/>
              <a:t>)</a:t>
            </a:r>
            <a:endParaRPr lang="sr-Latn-CS" dirty="0" smtClean="0"/>
          </a:p>
          <a:p>
            <a:r>
              <a:rPr lang="sr-Latn-CS" dirty="0" smtClean="0"/>
              <a:t>Primena: kao i legure aluminijuma sa bakrom</a:t>
            </a: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silicijuma</a:t>
            </a:r>
            <a:r>
              <a:rPr lang="sr-Latn-CS" dirty="0" smtClean="0"/>
              <a:t> (silumin)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Tipične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livenje</a:t>
            </a:r>
            <a:r>
              <a:rPr lang="en-US" dirty="0" smtClean="0"/>
              <a:t> se </a:t>
            </a:r>
            <a:r>
              <a:rPr lang="en-US" dirty="0" err="1" smtClean="0"/>
              <a:t>legiraju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silicijumom</a:t>
            </a:r>
            <a:r>
              <a:rPr lang="en-US" dirty="0" smtClean="0"/>
              <a:t> (5 – 20 %)</a:t>
            </a:r>
          </a:p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silicijuma</a:t>
            </a:r>
            <a:r>
              <a:rPr lang="en-US" dirty="0" smtClean="0"/>
              <a:t>,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r>
              <a:rPr lang="en-US" dirty="0" smtClean="0"/>
              <a:t> (</a:t>
            </a:r>
            <a:r>
              <a:rPr lang="en-US" dirty="0" err="1" smtClean="0"/>
              <a:t>mašinska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livenja</a:t>
            </a:r>
            <a:r>
              <a:rPr lang="en-US" dirty="0" smtClean="0"/>
              <a:t>: u </a:t>
            </a:r>
            <a:r>
              <a:rPr lang="en-US" dirty="0" err="1" smtClean="0"/>
              <a:t>kalupe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peska</a:t>
            </a:r>
            <a:r>
              <a:rPr lang="en-US" dirty="0" smtClean="0"/>
              <a:t>,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2" name="Picture 2" descr="http://aluminium.matter.org.uk/content/media/images/al-si-alloy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611158"/>
            <a:ext cx="2514600" cy="2246842"/>
          </a:xfrm>
          <a:prstGeom prst="rect">
            <a:avLst/>
          </a:prstGeom>
          <a:noFill/>
        </p:spPr>
      </p:pic>
      <p:pic>
        <p:nvPicPr>
          <p:cNvPr id="15364" name="Picture 4" descr="http://jeng-bo.com.tw/ref_information/pre_method/METPREP_PHOTO/Aluminium-Silicon-Alloy%28hypo-eutectic%29.jpg"/>
          <p:cNvPicPr>
            <a:picLocks noChangeAspect="1" noChangeArrowheads="1"/>
          </p:cNvPicPr>
          <p:nvPr/>
        </p:nvPicPr>
        <p:blipFill>
          <a:blip r:embed="rId3" cstate="email">
            <a:grayscl/>
            <a:lum bright="20000" contrast="40000"/>
          </a:blip>
          <a:srcRect/>
          <a:stretch>
            <a:fillRect/>
          </a:stretch>
        </p:blipFill>
        <p:spPr bwMode="auto">
          <a:xfrm>
            <a:off x="1447800" y="4876800"/>
            <a:ext cx="2438400" cy="180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/>
            <a:r>
              <a:rPr lang="en-US" dirty="0" err="1" smtClean="0"/>
              <a:t>Osobine</a:t>
            </a:r>
            <a:r>
              <a:rPr lang="en-US" dirty="0" smtClean="0"/>
              <a:t>: </a:t>
            </a:r>
            <a:r>
              <a:rPr lang="en-US" dirty="0" err="1" smtClean="0"/>
              <a:t>odlična</a:t>
            </a:r>
            <a:r>
              <a:rPr lang="en-US" dirty="0" smtClean="0"/>
              <a:t> </a:t>
            </a:r>
            <a:r>
              <a:rPr lang="en-US" dirty="0" err="1" smtClean="0"/>
              <a:t>livljivost</a:t>
            </a:r>
            <a:r>
              <a:rPr lang="en-US" dirty="0" smtClean="0"/>
              <a:t> (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delove</a:t>
            </a:r>
            <a:r>
              <a:rPr lang="en-US" dirty="0" smtClean="0"/>
              <a:t> </a:t>
            </a:r>
            <a:r>
              <a:rPr lang="en-US" dirty="0" err="1" smtClean="0"/>
              <a:t>najsloženijih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),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, </a:t>
            </a:r>
            <a:r>
              <a:rPr lang="en-US" dirty="0" err="1" smtClean="0"/>
              <a:t>teško</a:t>
            </a:r>
            <a:r>
              <a:rPr lang="en-US" dirty="0" smtClean="0"/>
              <a:t> se </a:t>
            </a:r>
            <a:r>
              <a:rPr lang="en-US" dirty="0" err="1" smtClean="0"/>
              <a:t>mašinski</a:t>
            </a:r>
            <a:r>
              <a:rPr lang="en-US" dirty="0" smtClean="0"/>
              <a:t> </a:t>
            </a:r>
            <a:r>
              <a:rPr lang="en-US" dirty="0" err="1" smtClean="0"/>
              <a:t>obrađuje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višim</a:t>
            </a:r>
            <a:r>
              <a:rPr lang="en-US" dirty="0" smtClean="0"/>
              <a:t> </a:t>
            </a:r>
            <a:r>
              <a:rPr lang="en-US" dirty="0" err="1" smtClean="0"/>
              <a:t>sadržajima</a:t>
            </a:r>
            <a:r>
              <a:rPr lang="en-US" dirty="0" smtClean="0"/>
              <a:t> Si</a:t>
            </a:r>
          </a:p>
          <a:p>
            <a:pPr marL="514350" indent="-514350"/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blokovi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smtClean="0"/>
              <a:t>(5-10%</a:t>
            </a:r>
            <a:r>
              <a:rPr lang="sr-Latn-CS" dirty="0" smtClean="0"/>
              <a:t> Si</a:t>
            </a:r>
            <a:r>
              <a:rPr lang="en-US" dirty="0" smtClean="0"/>
              <a:t>), </a:t>
            </a:r>
            <a:r>
              <a:rPr lang="en-US" dirty="0" err="1" smtClean="0"/>
              <a:t>klipovi</a:t>
            </a:r>
            <a:r>
              <a:rPr lang="en-US" dirty="0" smtClean="0"/>
              <a:t> </a:t>
            </a:r>
            <a:r>
              <a:rPr lang="en-US" dirty="0" smtClean="0"/>
              <a:t>(10-20 %</a:t>
            </a:r>
            <a:r>
              <a:rPr lang="sr-Latn-CS" dirty="0" smtClean="0"/>
              <a:t> Si</a:t>
            </a:r>
            <a:r>
              <a:rPr lang="en-US" dirty="0" smtClean="0"/>
              <a:t>), </a:t>
            </a:r>
            <a:r>
              <a:rPr lang="en-US" dirty="0" err="1" smtClean="0"/>
              <a:t>felne</a:t>
            </a:r>
            <a:r>
              <a:rPr lang="en-US" dirty="0" smtClean="0"/>
              <a:t> (10-12 </a:t>
            </a:r>
            <a:r>
              <a:rPr lang="en-US" dirty="0" smtClean="0"/>
              <a:t>%</a:t>
            </a:r>
            <a:r>
              <a:rPr lang="sr-Latn-CS" dirty="0" smtClean="0"/>
              <a:t> Si</a:t>
            </a:r>
            <a:r>
              <a:rPr lang="en-US" dirty="0" smtClean="0"/>
              <a:t>),…</a:t>
            </a:r>
            <a:endParaRPr lang="en-US" dirty="0"/>
          </a:p>
        </p:txBody>
      </p:sp>
      <p:pic>
        <p:nvPicPr>
          <p:cNvPr id="14338" name="Picture 2" descr="http://www.kelford.co.nz/images/thumbnail/1800x1244-nocrop/alloy__cast_3v_he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015098"/>
            <a:ext cx="2667000" cy="1842902"/>
          </a:xfrm>
          <a:prstGeom prst="rect">
            <a:avLst/>
          </a:prstGeom>
          <a:noFill/>
        </p:spPr>
      </p:pic>
      <p:pic>
        <p:nvPicPr>
          <p:cNvPr id="14340" name="Picture 4" descr="http://stblogs.motorcyclistonline.com/files/2012/04/forceflow-cylinder-head-cooler-mount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973206"/>
            <a:ext cx="2514600" cy="1884793"/>
          </a:xfrm>
          <a:prstGeom prst="rect">
            <a:avLst/>
          </a:prstGeom>
          <a:noFill/>
        </p:spPr>
      </p:pic>
      <p:pic>
        <p:nvPicPr>
          <p:cNvPr id="14342" name="Picture 6" descr="http://stblogs.hotrod.com/files/2012/10/2014-6.2L-LT1-C-Block-L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67892" y="3657600"/>
            <a:ext cx="3761508" cy="2819400"/>
          </a:xfrm>
          <a:prstGeom prst="rect">
            <a:avLst/>
          </a:prstGeom>
          <a:noFill/>
        </p:spPr>
      </p:pic>
      <p:pic>
        <p:nvPicPr>
          <p:cNvPr id="14344" name="Picture 8" descr="http://image.modified.com/f/tech/modp-1210-engine-internal-parts/43261062/modp-1210-27%2Bengine-internal-parts%2Bross-2jz-pist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352800"/>
            <a:ext cx="2362199" cy="1770562"/>
          </a:xfrm>
          <a:prstGeom prst="rect">
            <a:avLst/>
          </a:prstGeom>
          <a:noFill/>
        </p:spPr>
      </p:pic>
      <p:pic>
        <p:nvPicPr>
          <p:cNvPr id="14346" name="Picture 10" descr="http://www.kentcustoms.co.uk/acatalog/LG190_alchemist_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5633" y="3200400"/>
            <a:ext cx="178836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Aluminijum</a:t>
            </a:r>
            <a:r>
              <a:rPr lang="en-US" dirty="0" smtClean="0"/>
              <a:t> (Al) se u </a:t>
            </a:r>
            <a:r>
              <a:rPr lang="en-US" dirty="0" err="1" smtClean="0"/>
              <a:t>inženjerstvu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čisti</a:t>
            </a:r>
            <a:r>
              <a:rPr lang="en-US" dirty="0" smtClean="0"/>
              <a:t> </a:t>
            </a:r>
            <a:r>
              <a:rPr lang="en-US" dirty="0" err="1" smtClean="0"/>
              <a:t>aluminijum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952999"/>
          </a:xfrm>
        </p:spPr>
        <p:txBody>
          <a:bodyPr>
            <a:normAutofit/>
          </a:bodyPr>
          <a:lstStyle/>
          <a:p>
            <a:r>
              <a:rPr lang="en-US" dirty="0" err="1" smtClean="0"/>
              <a:t>Odličan</a:t>
            </a:r>
            <a:r>
              <a:rPr lang="en-US" dirty="0" smtClean="0"/>
              <a:t> </a:t>
            </a:r>
            <a:r>
              <a:rPr lang="en-US" dirty="0" err="1" smtClean="0"/>
              <a:t>provodnik</a:t>
            </a:r>
            <a:r>
              <a:rPr lang="en-US" dirty="0" smtClean="0"/>
              <a:t>: ~1/2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provodljivosti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~1/3 </a:t>
            </a:r>
            <a:r>
              <a:rPr lang="en-US" dirty="0" err="1" smtClean="0"/>
              <a:t>gustine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niskih</a:t>
            </a:r>
            <a:r>
              <a:rPr lang="en-US" dirty="0" smtClean="0"/>
              <a:t> </a:t>
            </a:r>
            <a:r>
              <a:rPr lang="en-US" dirty="0" err="1" smtClean="0"/>
              <a:t>zateznih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aluminijum</a:t>
            </a:r>
            <a:r>
              <a:rPr lang="sr-Latn-C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čistoće</a:t>
            </a:r>
            <a:r>
              <a:rPr lang="en-US" dirty="0" smtClean="0"/>
              <a:t> </a:t>
            </a:r>
            <a:r>
              <a:rPr lang="en-US" dirty="0" smtClean="0"/>
              <a:t>99 % (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tečenja</a:t>
            </a:r>
            <a:r>
              <a:rPr lang="en-US" dirty="0" smtClean="0"/>
              <a:t> 35 </a:t>
            </a:r>
            <a:r>
              <a:rPr lang="en-US" dirty="0" err="1" smtClean="0"/>
              <a:t>MPa</a:t>
            </a:r>
            <a:r>
              <a:rPr lang="en-US" dirty="0" smtClean="0"/>
              <a:t>,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90 </a:t>
            </a:r>
            <a:r>
              <a:rPr lang="en-US" dirty="0" err="1" smtClean="0"/>
              <a:t>MPa</a:t>
            </a:r>
            <a:r>
              <a:rPr lang="en-US" dirty="0" smtClean="0"/>
              <a:t>), </a:t>
            </a:r>
            <a:r>
              <a:rPr lang="en-US" dirty="0" err="1" smtClean="0"/>
              <a:t>kombinuje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čeličnim</a:t>
            </a:r>
            <a:r>
              <a:rPr lang="en-US" dirty="0" smtClean="0"/>
              <a:t> </a:t>
            </a:r>
            <a:r>
              <a:rPr lang="sr-Latn-CS" dirty="0" smtClean="0"/>
              <a:t>ž</a:t>
            </a:r>
            <a:r>
              <a:rPr lang="en-US" dirty="0" err="1" smtClean="0"/>
              <a:t>icama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jezgru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File:Sample cross-section of high tension power (pylon) li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7776" y="3048000"/>
            <a:ext cx="3087624" cy="350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Mala </a:t>
            </a:r>
            <a:r>
              <a:rPr lang="en-US" dirty="0" err="1" smtClean="0"/>
              <a:t>gustina</a:t>
            </a:r>
            <a:r>
              <a:rPr lang="en-US" dirty="0" smtClean="0"/>
              <a:t>: - leg. Al 2,2-2,9 g/cm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marL="514350" indent="-514350">
              <a:buNone/>
            </a:pPr>
            <a:r>
              <a:rPr lang="en-US" baseline="30000" dirty="0" smtClean="0"/>
              <a:t>			          </a:t>
            </a:r>
            <a:r>
              <a:rPr lang="en-US" dirty="0" smtClean="0"/>
              <a:t>- </a:t>
            </a:r>
            <a:r>
              <a:rPr lang="en-US" dirty="0" err="1" smtClean="0"/>
              <a:t>čelik</a:t>
            </a:r>
            <a:r>
              <a:rPr lang="en-US" dirty="0" smtClean="0"/>
              <a:t> ~7,85</a:t>
            </a:r>
          </a:p>
          <a:p>
            <a:pPr marL="514350" indent="-514350">
              <a:buNone/>
            </a:pPr>
            <a:r>
              <a:rPr lang="en-US" dirty="0" smtClean="0"/>
              <a:t>			       - </a:t>
            </a:r>
            <a:r>
              <a:rPr lang="en-US" dirty="0" err="1" smtClean="0"/>
              <a:t>livena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 ~7,2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       - </a:t>
            </a:r>
            <a:r>
              <a:rPr lang="en-US" dirty="0" err="1" smtClean="0"/>
              <a:t>leg.Cu</a:t>
            </a:r>
            <a:r>
              <a:rPr lang="en-US" dirty="0" smtClean="0"/>
              <a:t> 8,4-8,8</a:t>
            </a:r>
          </a:p>
          <a:p>
            <a:pPr marL="514350" indent="-514350">
              <a:buNone/>
            </a:pPr>
            <a:r>
              <a:rPr lang="en-US" dirty="0" smtClean="0"/>
              <a:t>2.   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Livenje</a:t>
            </a:r>
            <a:r>
              <a:rPr lang="en-US" dirty="0" smtClean="0"/>
              <a:t> 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silicijumom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</a:t>
            </a:r>
            <a:r>
              <a:rPr lang="en-US" dirty="0" err="1" smtClean="0"/>
              <a:t>lastičnu</a:t>
            </a:r>
            <a:r>
              <a:rPr lang="en-US" dirty="0" smtClean="0"/>
              <a:t> </a:t>
            </a:r>
            <a:r>
              <a:rPr lang="en-US" dirty="0" err="1" smtClean="0"/>
              <a:t>deformaciju</a:t>
            </a:r>
            <a:r>
              <a:rPr lang="en-US" dirty="0" smtClean="0"/>
              <a:t> 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bakrom</a:t>
            </a:r>
            <a:r>
              <a:rPr lang="en-US" dirty="0" smtClean="0"/>
              <a:t>, </a:t>
            </a:r>
            <a:r>
              <a:rPr lang="en-US" dirty="0" err="1" smtClean="0"/>
              <a:t>magnezijumom</a:t>
            </a:r>
            <a:r>
              <a:rPr lang="en-US" dirty="0" smtClean="0"/>
              <a:t>, </a:t>
            </a:r>
            <a:r>
              <a:rPr lang="en-US" dirty="0" err="1" smtClean="0"/>
              <a:t>cinkom</a:t>
            </a:r>
            <a:r>
              <a:rPr lang="en-US" dirty="0" smtClean="0"/>
              <a:t>,</a:t>
            </a:r>
            <a:r>
              <a:rPr lang="sr-Latn-CS" dirty="0" smtClean="0"/>
              <a:t>...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magnezijuma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Sadrže do 5 % Mg</a:t>
            </a:r>
          </a:p>
          <a:p>
            <a:r>
              <a:rPr lang="sr-Latn-CS" dirty="0" smtClean="0"/>
              <a:t>Kombinuje se deformaciono ojačavanje sa disperznim ojačavanjem (čestice Al</a:t>
            </a:r>
            <a:r>
              <a:rPr lang="sr-Latn-CS" baseline="-25000" dirty="0" smtClean="0"/>
              <a:t>3</a:t>
            </a:r>
            <a:r>
              <a:rPr lang="sr-Latn-CS" dirty="0" smtClean="0"/>
              <a:t>Mg</a:t>
            </a:r>
            <a:r>
              <a:rPr lang="sr-Latn-CS" baseline="-25000" dirty="0" smtClean="0"/>
              <a:t>2</a:t>
            </a:r>
            <a:r>
              <a:rPr lang="sr-Latn-CS" dirty="0" smtClean="0"/>
              <a:t>)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Izrađuju se proizvodi u vidu: limova, traka, cevi, profila...</a:t>
            </a:r>
          </a:p>
          <a:p>
            <a:endParaRPr lang="en-US" dirty="0"/>
          </a:p>
        </p:txBody>
      </p:sp>
      <p:pic>
        <p:nvPicPr>
          <p:cNvPr id="1026" name="Picture 2" descr="F1030031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  <a:grayscl/>
          </a:blip>
          <a:srcRect/>
          <a:stretch>
            <a:fillRect/>
          </a:stretch>
        </p:blipFill>
        <p:spPr bwMode="auto">
          <a:xfrm>
            <a:off x="2743200" y="3124200"/>
            <a:ext cx="32210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Osobine:  niske mehaničke osobine, lako zavarljivi, odlična obradivost rezanjem</a:t>
            </a:r>
          </a:p>
          <a:p>
            <a:r>
              <a:rPr lang="sr-Latn-CS" dirty="0" smtClean="0"/>
              <a:t>Primena: strukturalna namena u brodogradnji, manje opterećeni paneli u avio-industriji, gazišta, </a:t>
            </a:r>
            <a:r>
              <a:rPr lang="sr-Latn-CS" dirty="0" smtClean="0"/>
              <a:t>vrata/vratanca/poklopci </a:t>
            </a:r>
            <a:r>
              <a:rPr lang="sr-Latn-CS" dirty="0" smtClean="0"/>
              <a:t>kod aviona i helikoptera, balistička zaštita, sudovi pod pritiskom,...</a:t>
            </a:r>
            <a:endParaRPr lang="sr-Latn-CS" dirty="0"/>
          </a:p>
        </p:txBody>
      </p:sp>
      <p:sp>
        <p:nvSpPr>
          <p:cNvPr id="2050" name="AutoShape 2" descr="http://p.globalsources.com/IMAGES/PDT/B1072768220/AA5052-5083-Aluminum-Alloy-Sheet.jpg"/>
          <p:cNvSpPr>
            <a:spLocks noChangeAspect="1" noChangeArrowheads="1"/>
          </p:cNvSpPr>
          <p:nvPr/>
        </p:nvSpPr>
        <p:spPr bwMode="auto">
          <a:xfrm>
            <a:off x="155575" y="-1287463"/>
            <a:ext cx="2695575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2881" y="4881372"/>
            <a:ext cx="2671119" cy="19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35814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2200" y="4734560"/>
            <a:ext cx="4191000" cy="21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sr-Latn-CS" dirty="0" smtClean="0"/>
              <a:t> (duraluminijum)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Sadrže do 7 % Cu i do 1,5 % Mg</a:t>
            </a:r>
          </a:p>
          <a:p>
            <a:r>
              <a:rPr lang="sr-Latn-CS" dirty="0" smtClean="0"/>
              <a:t>Izraženo ojačavanje sekundarnim fazama –talozima nastalim nakon termičke obrade (veštačkim starenjem se izaziva izlučivanje polukoherentnih čestica - taloga)</a:t>
            </a:r>
          </a:p>
        </p:txBody>
      </p:sp>
      <p:sp>
        <p:nvSpPr>
          <p:cNvPr id="7170" name="AutoShape 2" descr="Micrograph of Al-4% Cu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3581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1701" t="4054" r="26531" b="35135"/>
          <a:stretch>
            <a:fillRect/>
          </a:stretch>
        </p:blipFill>
        <p:spPr bwMode="auto">
          <a:xfrm>
            <a:off x="6400800" y="1504950"/>
            <a:ext cx="2133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Osobine: visoke mehaničke osobine, neke se vrlo teško zavaruju (moguće zavarivanje, ali je čvrstoća šava mala zbog razaranja taloga), spajaju se zakovicama ili vijcima, najveća gustina od svih leg. Al (</a:t>
            </a:r>
            <a:r>
              <a:rPr lang="en-US" dirty="0" smtClean="0"/>
              <a:t>&gt;</a:t>
            </a:r>
            <a:r>
              <a:rPr lang="sr-Latn-CS" dirty="0" smtClean="0"/>
              <a:t>2,8 g/cm</a:t>
            </a:r>
            <a:r>
              <a:rPr lang="sr-Latn-CS" baseline="30000" dirty="0" smtClean="0"/>
              <a:t>3</a:t>
            </a:r>
            <a:r>
              <a:rPr lang="sr-Latn-CS" dirty="0" smtClean="0"/>
              <a:t>)</a:t>
            </a:r>
          </a:p>
          <a:p>
            <a:r>
              <a:rPr lang="sr-Latn-CS" dirty="0" smtClean="0"/>
              <a:t>Primena: avio-industrija (oplata i strukturalni elementi), rezervoari za raketno gorivo, visoko opterećeni klipovi, kompresori mlaznih motora, balistička zaštita,...</a:t>
            </a:r>
            <a:endParaRPr lang="sr-Latn-C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495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4800600"/>
            <a:ext cx="2286000" cy="20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5038165"/>
            <a:ext cx="3657600" cy="16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</a:t>
            </a:r>
            <a:r>
              <a:rPr lang="en-US" dirty="0" err="1" smtClean="0"/>
              <a:t>cinka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magnezijuma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sr-Latn-CS" dirty="0" smtClean="0"/>
              <a:t>Sadrže do 8 % Zn i do 3 % Mg</a:t>
            </a:r>
          </a:p>
          <a:p>
            <a:r>
              <a:rPr lang="sr-Latn-CS" dirty="0" smtClean="0"/>
              <a:t>Izraženo ojačavanje sekundarnim fazama –talozima nastalim nakon termičke obrade (veštačkim starenjem se izaziva izlučivanje polukoherentnih čestica - taloga)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18125" t="42000" r="52500" b="21000"/>
          <a:stretch>
            <a:fillRect/>
          </a:stretch>
        </p:blipFill>
        <p:spPr bwMode="auto">
          <a:xfrm>
            <a:off x="5826211" y="4267200"/>
            <a:ext cx="3165389" cy="24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1701" t="4054" r="26531" b="35135"/>
          <a:stretch>
            <a:fillRect/>
          </a:stretch>
        </p:blipFill>
        <p:spPr bwMode="auto">
          <a:xfrm>
            <a:off x="6781800" y="2133600"/>
            <a:ext cx="2133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442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Legure aluminijuma</vt:lpstr>
      <vt:lpstr>Slide 2</vt:lpstr>
      <vt:lpstr>Tehnički čisti aluminijum</vt:lpstr>
      <vt:lpstr>Legure aluminijuma</vt:lpstr>
      <vt:lpstr>Legure aluminijuma i magnezijuma</vt:lpstr>
      <vt:lpstr>Slide 6</vt:lpstr>
      <vt:lpstr>Legure aluminijuma i bakra (duraluminijum)</vt:lpstr>
      <vt:lpstr>Slide 8</vt:lpstr>
      <vt:lpstr>Legure aluminijuma cinka i magnezijuma</vt:lpstr>
      <vt:lpstr>Slide 10</vt:lpstr>
      <vt:lpstr>Legure aluminijuma i silicijuma (silumin)</vt:lpstr>
      <vt:lpstr>Slide 12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Legure aluminijuma</dc:title>
  <dc:creator>sebastijan</dc:creator>
  <cp:lastModifiedBy>Korisnik</cp:lastModifiedBy>
  <cp:revision>23</cp:revision>
  <dcterms:created xsi:type="dcterms:W3CDTF">2013-11-04T09:16:17Z</dcterms:created>
  <dcterms:modified xsi:type="dcterms:W3CDTF">2013-11-06T21:00:09Z</dcterms:modified>
</cp:coreProperties>
</file>